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5" r:id="rId5"/>
    <p:sldId id="263" r:id="rId6"/>
    <p:sldId id="266" r:id="rId7"/>
    <p:sldId id="268" r:id="rId8"/>
    <p:sldId id="267" r:id="rId9"/>
    <p:sldId id="264" r:id="rId10"/>
    <p:sldId id="262" r:id="rId11"/>
    <p:sldId id="277" r:id="rId12"/>
    <p:sldId id="269" r:id="rId13"/>
    <p:sldId id="275" r:id="rId14"/>
    <p:sldId id="271" r:id="rId15"/>
    <p:sldId id="279" r:id="rId16"/>
    <p:sldId id="274" r:id="rId17"/>
    <p:sldId id="273" r:id="rId18"/>
    <p:sldId id="272" r:id="rId19"/>
    <p:sldId id="276" r:id="rId20"/>
    <p:sldId id="278" r:id="rId21"/>
    <p:sldId id="26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228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679508"/>
            <a:ext cx="9533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741840" y="1568741"/>
            <a:ext cx="6855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DIREITO ADQUIRIDO  PRINCÍPIO DA SEGURANÇA JURÍDICA E DA CONFIANÇA E A PEC 06/2019 </a:t>
            </a:r>
          </a:p>
          <a:p>
            <a:pPr algn="ctr"/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Doutor Miguel </a:t>
            </a:r>
            <a:r>
              <a:rPr lang="pt-BR" sz="2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Horvath</a:t>
            </a:r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Júnior</a:t>
            </a: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Direito Adquirido – instituto em  evolução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Direito adquirido e expectativa de direito não são excludentes entre si, não estão em polos opostos.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O direito adquirido deve ser entendido como uma posição jurídica  dinâmica 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822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233"/>
            <a:ext cx="10515600" cy="801455"/>
          </a:xfrm>
        </p:spPr>
        <p:txBody>
          <a:bodyPr/>
          <a:lstStyle/>
          <a:p>
            <a:pPr algn="ctr"/>
            <a:r>
              <a:rPr lang="pt-BR" dirty="0"/>
              <a:t>   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793"/>
            <a:ext cx="10515600" cy="4952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dirty="0"/>
              <a:t> “ A  modernidade, portanto, vem cobrando  uma fundamentação mais adequada dos aos estatais de todos os poderes, o que ainda não é uma realidade no Estado Brasileiro, em detrimento da segurança jurídica dos indivíduos”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 Victor de Souza. Proteção e promoção da confiança no Direito Previdenciário.  Curitiba: Editora Alteridade, 2018, p. 280.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380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 Valter </a:t>
            </a:r>
            <a:r>
              <a:rPr lang="pt-BR" dirty="0" err="1"/>
              <a:t>Shuenquener</a:t>
            </a:r>
            <a:r>
              <a:rPr lang="pt-BR" dirty="0"/>
              <a:t> de Araújo  menciona que segundo BEATRICE WEBER-DÜRLER, não se deve obstar a proteção de uma expectativa nos casos de mudança legislativa, sob o argumento de que o particular sempre deverá contar com essas alterações . A supressão da tutela de expectativas com base nesse pensamento esvaziaria, por  completo , o objetivo do princípio da confiança. Embora as leis não sejam perpétuas, especialmente nos dias de hoje, as alterações que elas sofrem devem levar em consideração a confiança que nelas foi depositada pelos seus destinatários .</a:t>
            </a:r>
          </a:p>
          <a:p>
            <a:pPr algn="just"/>
            <a:r>
              <a:rPr lang="pt-BR" dirty="0"/>
              <a:t> </a:t>
            </a:r>
            <a:r>
              <a:rPr lang="pt-BR" sz="2000" dirty="0"/>
              <a:t>Valter </a:t>
            </a:r>
            <a:r>
              <a:rPr lang="pt-BR" sz="2000" dirty="0" err="1"/>
              <a:t>Shuenquener</a:t>
            </a:r>
            <a:r>
              <a:rPr lang="pt-BR" sz="2000" dirty="0"/>
              <a:t> de Araújo. O princípio da proteção da confiança: Uma nova forma de tutela do cidadão diante do Estado.. 2ª ed. Niterói: Editora </a:t>
            </a:r>
            <a:r>
              <a:rPr lang="pt-BR" sz="2000" dirty="0" err="1"/>
              <a:t>Impetus</a:t>
            </a:r>
            <a:r>
              <a:rPr lang="pt-BR" sz="2000" dirty="0"/>
              <a:t>, 2016 , p. 218-219 </a:t>
            </a:r>
          </a:p>
        </p:txBody>
      </p:sp>
    </p:spTree>
    <p:extLst>
      <p:ext uri="{BB962C8B-B14F-4D97-AF65-F5344CB8AC3E}">
        <p14:creationId xmlns:p14="http://schemas.microsoft.com/office/powerpoint/2010/main" val="197393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9567"/>
            <a:ext cx="10515600" cy="52373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 Uma das críticas que se faz  à PEC 06/2019 é a falta de publicidade e transparência na sua elaboração. Não que   o Estado tenha o obrigação de prestar todo tipo de qualidade de informação  mas a publicidade  e transparência   aumenta a credibilidade  e legitimidade  dos atos legislativos. </a:t>
            </a:r>
          </a:p>
          <a:p>
            <a:pPr algn="just"/>
            <a:r>
              <a:rPr lang="pt-BR" dirty="0"/>
              <a:t> Na seu livro de Direito Constitucional Ana Paula de Barcelos ensina que : “ é certo que  como registrado, que o Estado não estará obrigado a produzir todo e qualquer tipo de informação e lhe dar publicidade(...) Se o Estado pretende editar norma sobre um assunto, informações sore ele são necessariamente de interesse geral ou  coletivo e precisam existir. Tais informações serão  indispensáveis não apenas para a compreensão  e avaliação da proposta normativa como também para o acompanhamento da execução da norma em s, caso ela seja aprovada pelos órgãos competentes e passe a viger. Ou seja, o direito de acesso à informação gerará , no caso , o dever de o Poder Público produzir a informação e divulga-la</a:t>
            </a:r>
            <a:r>
              <a:rPr lang="pt-BR"/>
              <a:t>. </a:t>
            </a:r>
          </a:p>
          <a:p>
            <a:pPr algn="just"/>
            <a:r>
              <a:rPr lang="pt-BR"/>
              <a:t> </a:t>
            </a:r>
            <a:r>
              <a:rPr lang="pt-BR" sz="1900" dirty="0"/>
              <a:t>ANA PAULA DE Barcelos. Curso de Direito Constitucional. Rio de Janeiro. Editora Forense, 2018, p .138.</a:t>
            </a:r>
          </a:p>
        </p:txBody>
      </p:sp>
    </p:spTree>
    <p:extLst>
      <p:ext uri="{BB962C8B-B14F-4D97-AF65-F5344CB8AC3E}">
        <p14:creationId xmlns:p14="http://schemas.microsoft.com/office/powerpoint/2010/main" val="3093034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956"/>
            <a:ext cx="10515600" cy="742732"/>
          </a:xfrm>
        </p:spPr>
        <p:txBody>
          <a:bodyPr>
            <a:normAutofit fontScale="90000"/>
          </a:bodyPr>
          <a:lstStyle/>
          <a:p>
            <a:r>
              <a:rPr lang="pt-BR" dirty="0"/>
              <a:t>  </a:t>
            </a:r>
            <a:r>
              <a:rPr lang="pt-BR" sz="3600" dirty="0"/>
              <a:t>PEC 06/ 2019 e os Regimes Próprios de Previdência Social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2749"/>
            <a:ext cx="10515600" cy="4004214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Regimes Próprios de Previdência Social – RPPS</a:t>
            </a:r>
          </a:p>
          <a:p>
            <a:r>
              <a:rPr lang="pt-BR" dirty="0"/>
              <a:t>A falta de pauta legislativa ativa levou à situação difícil. </a:t>
            </a:r>
          </a:p>
          <a:p>
            <a:r>
              <a:rPr lang="pt-BR" dirty="0"/>
              <a:t>Problema  maior : O estoque . Servidores que  entraram antes da EC 41/2003 e os que não adeririam ao regime de previdência complementar do servidor público.</a:t>
            </a:r>
          </a:p>
          <a:p>
            <a:r>
              <a:rPr lang="pt-BR" dirty="0"/>
              <a:t>Extinção das regras de transição anteriores  construídas pela EC 20/98; EC 41/2003; EC 47/2005;</a:t>
            </a:r>
          </a:p>
          <a:p>
            <a:r>
              <a:rPr lang="pt-BR" dirty="0"/>
              <a:t>Culpabilização do servidor público: apresentado como  sanguessuga do País. Isto vem desde a época de FHC.  Dificuldade: Como queremos ter serviços  públicos  de qualidade sem o reconhecimento destes profissionais?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4641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956"/>
            <a:ext cx="10515600" cy="742732"/>
          </a:xfrm>
        </p:spPr>
        <p:txBody>
          <a:bodyPr>
            <a:normAutofit fontScale="90000"/>
          </a:bodyPr>
          <a:lstStyle/>
          <a:p>
            <a:r>
              <a:rPr lang="pt-BR" dirty="0"/>
              <a:t>  </a:t>
            </a:r>
            <a:r>
              <a:rPr lang="pt-BR" sz="3600" dirty="0"/>
              <a:t>PEC 06/ 2019 e os Regimes Próprios de Previdência Social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78"/>
            <a:ext cx="10515600" cy="433138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dirty="0"/>
              <a:t>“Ao legislador não é permitido inovar o ordenamento com graves e relevantes endurecimentos de requisitos legais para a concessão de benefícios previdenciários, sem a previsão de qualquer regra de transição adequada, exatamente como estava pretendendo fazer com  trabalhadores celetistas (especialmente no que atine à nova forma de cálculo pretendida ) e servidores públicos que estavam em vais de se aposentar, nos termos da legislação em vigor, com o direito à integralidade e à paridade  sem idade mínima lata, ou coma nova fórmula de cálculo de aposentadorias e pensões (que é muito pior que a atual e se aplicará imediatamente, a partir de eventual e futura Emenda Constitucional, sem qualquer regra de  transição”.  </a:t>
            </a:r>
          </a:p>
          <a:p>
            <a:pPr marL="0" indent="0" algn="just">
              <a:buNone/>
            </a:pPr>
            <a:r>
              <a:rPr lang="pt-BR" sz="1900" dirty="0"/>
              <a:t>Victor de Souza. Proteção e promoção da confiança no Direito Previdenciário.  Curitiba: Editora Alteridade, 2018, p. 280.</a:t>
            </a:r>
          </a:p>
        </p:txBody>
      </p:sp>
    </p:spTree>
    <p:extLst>
      <p:ext uri="{BB962C8B-B14F-4D97-AF65-F5344CB8AC3E}">
        <p14:creationId xmlns:p14="http://schemas.microsoft.com/office/powerpoint/2010/main" val="170330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dirty="0"/>
            </a:br>
            <a:r>
              <a:rPr lang="pt-BR" dirty="0"/>
              <a:t>Regras de transição : O que são?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São normas para atenuar o impacto das novas regras definidas no ORDENAMENTO JURÍDICO para atendimento ao princípio da segurança jurídica.</a:t>
            </a:r>
          </a:p>
          <a:p>
            <a:pPr algn="just"/>
            <a:r>
              <a:rPr lang="pt-BR" dirty="0"/>
              <a:t>  	Para CANOTILHO o princípio da segurança jurídica não é apenas um 	elemento essencial ao princípio do estado de direito relativamente a atos 	normativos.</a:t>
            </a:r>
          </a:p>
          <a:p>
            <a:pPr algn="just"/>
            <a:r>
              <a:rPr lang="pt-BR" dirty="0"/>
              <a:t> 		Conceitos de sustentação:</a:t>
            </a:r>
          </a:p>
          <a:p>
            <a:pPr algn="just"/>
            <a:r>
              <a:rPr lang="pt-BR" dirty="0"/>
              <a:t>	Estabilidade – ou eficácia </a:t>
            </a:r>
            <a:r>
              <a:rPr lang="pt-BR" dirty="0" err="1"/>
              <a:t>ex</a:t>
            </a:r>
            <a:r>
              <a:rPr lang="pt-BR" dirty="0"/>
              <a:t> post  da segurança dado que as decisões dos poderes públicos uma vez adotadas, na forma  e no procedimento legalmente exigidos, não devem ser arbitrariamente modificadas, sendo apenas  razoável a alteração das mesmas quando ocorram pressupostos materiais particularmente relevantes;	</a:t>
            </a:r>
          </a:p>
          <a:p>
            <a:pPr algn="just"/>
            <a:r>
              <a:rPr lang="pt-BR" dirty="0"/>
              <a:t>	PREVISIBILIDADE – ou eficácia </a:t>
            </a:r>
            <a:r>
              <a:rPr lang="pt-BR" dirty="0" err="1"/>
              <a:t>ex</a:t>
            </a:r>
            <a:r>
              <a:rPr lang="pt-BR" dirty="0"/>
              <a:t> ante , que fundamentalmente se reconduz à exigência de certeza e </a:t>
            </a:r>
            <a:r>
              <a:rPr lang="pt-BR" dirty="0" err="1"/>
              <a:t>calculabilidade</a:t>
            </a:r>
            <a:r>
              <a:rPr lang="pt-BR" dirty="0"/>
              <a:t>, por parte dos cidadãos, em relação aos efeitos jurídicos do atos  normativos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75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dirty="0"/>
            </a:br>
            <a:r>
              <a:rPr lang="pt-BR" dirty="0"/>
              <a:t> Instrumento de  um direito transitório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1. Respeito ao direito adquirido , no caso brasileiro garantido constitucionalmente;</a:t>
            </a:r>
          </a:p>
          <a:p>
            <a:pPr marL="0" indent="0" algn="just">
              <a:buNone/>
            </a:pPr>
            <a:r>
              <a:rPr lang="pt-BR" dirty="0"/>
              <a:t>2. Entrada gradual  em vigor da lei nova;</a:t>
            </a:r>
          </a:p>
          <a:p>
            <a:pPr marL="0" indent="0" algn="just">
              <a:buNone/>
            </a:pPr>
            <a:r>
              <a:rPr lang="pt-BR" dirty="0"/>
              <a:t>3. Dilatação da </a:t>
            </a:r>
            <a:r>
              <a:rPr lang="pt-BR" i="1" dirty="0" err="1"/>
              <a:t>vacatio</a:t>
            </a:r>
            <a:r>
              <a:rPr lang="pt-BR" i="1" dirty="0"/>
              <a:t> legis</a:t>
            </a:r>
            <a:r>
              <a:rPr lang="pt-BR" dirty="0"/>
              <a:t>, disciplinada específica para situações, posições ou relações jurídicas imbricadas com as leis velhas e com as leis novas ( regras de transição).</a:t>
            </a:r>
          </a:p>
          <a:p>
            <a:pPr marL="0" indent="0" algn="just">
              <a:buNone/>
            </a:pPr>
            <a:r>
              <a:rPr lang="pt-BR" dirty="0"/>
              <a:t>O ideal seria um direito mosaico composto pela aquisição do patrimônio previdenciário de acordo com as regras aplicáveis enquanto produzirem efeitos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057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233"/>
            <a:ext cx="10515600" cy="801455"/>
          </a:xfrm>
        </p:spPr>
        <p:txBody>
          <a:bodyPr/>
          <a:lstStyle/>
          <a:p>
            <a:pPr algn="ctr"/>
            <a:r>
              <a:rPr lang="pt-BR" dirty="0"/>
              <a:t>    </a:t>
            </a:r>
            <a:r>
              <a:rPr lang="pt-BR" sz="3600" dirty="0"/>
              <a:t>Crise da Pós Modernidade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 sonho da proteção  universal desapareceu ?</a:t>
            </a:r>
          </a:p>
          <a:p>
            <a:r>
              <a:rPr lang="pt-BR" dirty="0"/>
              <a:t>O Estado está fragilizado sem instrumentos hábeis para coordenar o processo de restabelecimento  da ordem. A mão invisível do mercado também não tem sido capaz de resolver a situação.</a:t>
            </a:r>
          </a:p>
          <a:p>
            <a:r>
              <a:rPr lang="pt-BR" dirty="0"/>
              <a:t>Vivemos esgarçamento do poder e política  gerando as reações </a:t>
            </a:r>
            <a:r>
              <a:rPr lang="pt-BR" dirty="0" err="1"/>
              <a:t>antipolíticas</a:t>
            </a:r>
            <a:r>
              <a:rPr lang="pt-BR" dirty="0"/>
              <a:t> daí a explicação do crescimento do populismo e nacionalismo. O anseio pelo  surgimento de um homem forte como figura ideal do salvador da pátria.</a:t>
            </a:r>
          </a:p>
          <a:p>
            <a:r>
              <a:rPr lang="pt-BR" dirty="0"/>
              <a:t>Vivemos período em que o Estado dirige e controla seus governados sem ser responsável por eles  .  O cidadão cada  vez mais é obrigado a cuidar de seu próprio  bem estar social. Surgimento do </a:t>
            </a:r>
            <a:r>
              <a:rPr lang="pt-BR" dirty="0" err="1"/>
              <a:t>precariado</a:t>
            </a:r>
            <a:r>
              <a:rPr lang="pt-BR" dirty="0"/>
              <a:t> – extrato populacional que cresce rápido e absorve o antigo proletariado industrial junto com os novos integrantes advindos da classe média.</a:t>
            </a:r>
          </a:p>
          <a:p>
            <a:r>
              <a:rPr lang="pt-BR" dirty="0"/>
              <a:t>A função social do Estado  cada vez mais é submetida ao cálculo econômico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45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233"/>
            <a:ext cx="10515600" cy="801455"/>
          </a:xfrm>
        </p:spPr>
        <p:txBody>
          <a:bodyPr/>
          <a:lstStyle/>
          <a:p>
            <a:pPr algn="ctr"/>
            <a:r>
              <a:rPr lang="pt-BR" dirty="0"/>
              <a:t>   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/>
              <a:t>PROBLEMAS COM AS REGRAS DE TRANSIÇÃO PROPOSTAS  PELA PEC 06/2019</a:t>
            </a:r>
          </a:p>
          <a:p>
            <a:r>
              <a:rPr lang="pt-BR" dirty="0"/>
              <a:t> Não observância das linhas mestras da reforma apresentada em especial:</a:t>
            </a:r>
          </a:p>
          <a:p>
            <a:r>
              <a:rPr lang="pt-BR" dirty="0"/>
              <a:t> a. inexistência de déficit do sistema previdenciário;</a:t>
            </a:r>
          </a:p>
          <a:p>
            <a:r>
              <a:rPr lang="pt-BR" dirty="0"/>
              <a:t> b. simetria entre os regimes previdenciário – geral e próprios</a:t>
            </a:r>
          </a:p>
          <a:p>
            <a:r>
              <a:rPr lang="pt-BR" dirty="0"/>
              <a:t>c. Extinção de regras de transição anteriores , inclusive para quem já estava a cumprir tais regras;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1229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19EE0DF-1915-4F38-813B-70910EA40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929" y="1417145"/>
            <a:ext cx="6072142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64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233"/>
            <a:ext cx="10515600" cy="801455"/>
          </a:xfrm>
        </p:spPr>
        <p:txBody>
          <a:bodyPr/>
          <a:lstStyle/>
          <a:p>
            <a:pPr algn="ctr"/>
            <a:r>
              <a:rPr lang="pt-BR" dirty="0"/>
              <a:t>    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988"/>
            <a:ext cx="10515600" cy="4991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                  Regra de transição como construção histórica</a:t>
            </a:r>
          </a:p>
          <a:p>
            <a:pPr marL="0" indent="0" algn="just">
              <a:buNone/>
            </a:pPr>
            <a:r>
              <a:rPr lang="pt-BR" dirty="0"/>
              <a:t>Tem sido da prática legislativa em direito social que sempre que as novas regras são mais rígidas, o texto legal insere normas de transição. Que não  significa direito da aplicação e uso das regras anteriores nem a aplicação da nova regra.</a:t>
            </a:r>
          </a:p>
          <a:p>
            <a:pPr marL="0" indent="0" algn="just">
              <a:buNone/>
            </a:pPr>
            <a:r>
              <a:rPr lang="pt-BR" dirty="0"/>
              <a:t>Por isto a regra de transição pode ser conceituada mentalmente como uma ponte que une o passado ao futuro. </a:t>
            </a:r>
          </a:p>
          <a:p>
            <a:pPr marL="0" indent="0" algn="just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765E3F-B1D5-4A4E-8A81-49B796D9A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489" y="4081818"/>
            <a:ext cx="2389839" cy="159119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DA18D10-26D0-42F8-BB2A-9F800EA8B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595" y="4081818"/>
            <a:ext cx="2810500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9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          Pilares  do Direito Adquirido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Princípio da segurança jurídica</a:t>
            </a:r>
          </a:p>
          <a:p>
            <a:r>
              <a:rPr lang="pt-BR" dirty="0"/>
              <a:t>Princípio da Confiança</a:t>
            </a:r>
          </a:p>
          <a:p>
            <a:r>
              <a:rPr lang="pt-BR" dirty="0"/>
              <a:t>Princípio da tranquilidade jurídica</a:t>
            </a:r>
          </a:p>
        </p:txBody>
      </p:sp>
    </p:spTree>
    <p:extLst>
      <p:ext uri="{BB962C8B-B14F-4D97-AF65-F5344CB8AC3E}">
        <p14:creationId xmlns:p14="http://schemas.microsoft.com/office/powerpoint/2010/main" val="211528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principais doutrinadores que já analisaram detidamente este tema</a:t>
            </a:r>
          </a:p>
          <a:p>
            <a:r>
              <a:rPr lang="pt-BR" dirty="0"/>
              <a:t>são:</a:t>
            </a:r>
          </a:p>
          <a:p>
            <a:r>
              <a:rPr lang="pt-BR" dirty="0"/>
              <a:t> </a:t>
            </a:r>
            <a:r>
              <a:rPr lang="pt-BR" dirty="0" err="1"/>
              <a:t>Savigny</a:t>
            </a:r>
            <a:r>
              <a:rPr lang="pt-BR" dirty="0"/>
              <a:t> (Alemanha); </a:t>
            </a:r>
          </a:p>
          <a:p>
            <a:r>
              <a:rPr lang="pt-BR" dirty="0" err="1"/>
              <a:t>Gabba</a:t>
            </a:r>
            <a:r>
              <a:rPr lang="pt-BR" dirty="0"/>
              <a:t> (Itália);</a:t>
            </a:r>
          </a:p>
          <a:p>
            <a:r>
              <a:rPr lang="pt-BR" dirty="0"/>
              <a:t> </a:t>
            </a:r>
            <a:r>
              <a:rPr lang="pt-BR" dirty="0" err="1"/>
              <a:t>Roubier</a:t>
            </a:r>
            <a:r>
              <a:rPr lang="pt-BR" dirty="0"/>
              <a:t> (França) e;</a:t>
            </a:r>
          </a:p>
          <a:p>
            <a:r>
              <a:rPr lang="pt-BR" dirty="0"/>
              <a:t> Rubens Limongi França (Brasil).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459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sz="3600" dirty="0"/>
              <a:t>DEFINIÇÃO DE  DIREITO ADQUIRIDO DE  FRANCESCO  GABBA: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“É direito adquirido todo direito que:</a:t>
            </a:r>
          </a:p>
          <a:p>
            <a:pPr marL="0" indent="0">
              <a:buNone/>
            </a:pPr>
            <a:r>
              <a:rPr lang="pt-BR" dirty="0"/>
              <a:t>a) é consequência de um fato idôneo a produzi-lo, em virtude da lei do tempo no qual o fato foi consumado, embora a ocasião de fazê-lo valer não se tenha apresentado antes da atuação de uma lei nova sobre o mesmo;</a:t>
            </a:r>
          </a:p>
          <a:p>
            <a:pPr marL="0" indent="0">
              <a:buNone/>
            </a:pPr>
            <a:r>
              <a:rPr lang="pt-BR" dirty="0"/>
              <a:t>b) nos termos da lei sob cujo império se entabulou o fato do qual se origina, entrou imediatamente a fazer parte do patrimônio de quem o adquiriu.”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467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 </a:t>
            </a:r>
            <a:r>
              <a:rPr lang="pt-BR" sz="2800" dirty="0"/>
              <a:t>Direito Adquirido na dicção de Rubens Limongi França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sz="4000" dirty="0"/>
              <a:t>“A consequência de uma lei, por via direta ou por intermédio de fato idôneo, consequência que, tendo passado a integrar o patrimônio material ou moral do sujeito, não se faz valer antes da vigência de lei nova sobre o mesmo objeto”. . Rubens Limongi de França. A interrogativa das leis e o direito adquirido, 3ª edição, RT, São Paulo, 1982, pág. 50.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40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Direito  Adquirido no ensino de Celso Bastos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dirty="0"/>
              <a:t>“Constitui-se num dos recursos de que se vale a Constituição para limitar a retroatividade da lei. Com efeito, esta está em constante mutação; o Estado cumpre o seu papel exatamente na medida em que atualiza as suas leis. No entanto, a utilização da lei em caráter retroativo, em muitos casos, repugna porque fere a situações jurídicas que já tinham por consolidadas no tempo, e esta é uma das fontes principais da segurança do homem na terra”. Celso Bastos. Dicionário de direito constitucional. São Paulo, Saraiva, 1994, pág. 43</a:t>
            </a:r>
          </a:p>
        </p:txBody>
      </p:sp>
    </p:spTree>
    <p:extLst>
      <p:ext uri="{BB962C8B-B14F-4D97-AF65-F5344CB8AC3E}">
        <p14:creationId xmlns:p14="http://schemas.microsoft.com/office/powerpoint/2010/main" val="413674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dirty="0"/>
              <a:t>Lei de Introdução às Normas do Direito Brasileiro  (LINDB)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 art. 6°, § 2° da Lei de Introdução às Normas do Direito Brasileiro assim define: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“Consideram-se adquiridos assim os direitos que seu titular, ou alguém por ele, possa exercer, como aqueles cujo começo do exercício tenha termo pré-fixo, ou condição suspensiva preestabelecida inalterável a arbítrio de outrem.”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99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8D9E6-BE2A-45D7-BE5A-39B4ADB6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r>
              <a:rPr lang="pt-BR" dirty="0"/>
              <a:t> Direito Adquirido     x    Expectativa de direito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D98160-7D34-4003-9A19-E0FCD4DE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 Na expectativa de direito o  direito ainda não se concretizou, não produzindo efeitos e nem tendo se incorporado ao patrimônio (jurídico - econômico - moral) do seu titular. </a:t>
            </a:r>
          </a:p>
          <a:p>
            <a:pPr marL="0" indent="0" algn="just">
              <a:buNone/>
            </a:pPr>
            <a:r>
              <a:rPr lang="pt-BR" dirty="0"/>
              <a:t>“Um direito adquirido não se pode transmutar em expectativa de direito, só porque o titular preferiu continuar trabalhando e não requereu a aposentadoria antes de revogada a lei em cuja vigência ocorrera a aquisição</a:t>
            </a:r>
          </a:p>
          <a:p>
            <a:pPr marL="0" indent="0" algn="just">
              <a:buNone/>
            </a:pPr>
            <a:r>
              <a:rPr lang="pt-BR" dirty="0"/>
              <a:t>do direito. Expectativa de direito é algo que antecede a sua aquisição; não pode ser posterior a esta. Uma coisa é a aquisição do direito; outra diversa, é</a:t>
            </a:r>
          </a:p>
          <a:p>
            <a:pPr marL="0" indent="0">
              <a:buNone/>
            </a:pPr>
            <a:r>
              <a:rPr lang="pt-BR" dirty="0"/>
              <a:t>o seu uso ou exercício. Não podem as duas ser confundidas” (RTJ 64/408).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3063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1608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           Pilares  do Direito Adquirido</vt:lpstr>
      <vt:lpstr>Apresentação do PowerPoint</vt:lpstr>
      <vt:lpstr> DEFINIÇÃO DE  DIREITO ADQUIRIDO DE  FRANCESCO  GABBA: </vt:lpstr>
      <vt:lpstr> Direito Adquirido na dicção de Rubens Limongi França</vt:lpstr>
      <vt:lpstr> Direito  Adquirido no ensino de Celso Bastos </vt:lpstr>
      <vt:lpstr> Lei de Introdução às Normas do Direito Brasileiro  (LINDB) </vt:lpstr>
      <vt:lpstr>  Direito Adquirido     x    Expectativa de direito</vt:lpstr>
      <vt:lpstr> Direito Adquirido – instituto em  evolução  </vt:lpstr>
      <vt:lpstr>    </vt:lpstr>
      <vt:lpstr>Apresentação do PowerPoint</vt:lpstr>
      <vt:lpstr>Apresentação do PowerPoint</vt:lpstr>
      <vt:lpstr>  PEC 06/ 2019 e os Regimes Próprios de Previdência Social </vt:lpstr>
      <vt:lpstr>  PEC 06/ 2019 e os Regimes Próprios de Previdência Social </vt:lpstr>
      <vt:lpstr> Regras de transição : O que são? </vt:lpstr>
      <vt:lpstr>  Instrumento de  um direito transitório</vt:lpstr>
      <vt:lpstr>    Crise da Pós Modernidade </vt:lpstr>
      <vt:lpstr>    </vt:lpstr>
      <vt:lpstr>   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Miguel Horvath Junior</cp:lastModifiedBy>
  <cp:revision>16</cp:revision>
  <dcterms:created xsi:type="dcterms:W3CDTF">2019-05-07T17:44:33Z</dcterms:created>
  <dcterms:modified xsi:type="dcterms:W3CDTF">2019-06-27T15:01:15Z</dcterms:modified>
</cp:coreProperties>
</file>